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365" r:id="rId2"/>
    <p:sldId id="366" r:id="rId3"/>
    <p:sldId id="367" r:id="rId4"/>
    <p:sldId id="368" r:id="rId5"/>
    <p:sldId id="359" r:id="rId6"/>
    <p:sldId id="369" r:id="rId7"/>
    <p:sldId id="282" r:id="rId8"/>
    <p:sldId id="314" r:id="rId9"/>
    <p:sldId id="350" r:id="rId10"/>
    <p:sldId id="349" r:id="rId11"/>
    <p:sldId id="344" r:id="rId12"/>
    <p:sldId id="364" r:id="rId13"/>
    <p:sldId id="362" r:id="rId14"/>
    <p:sldId id="285" r:id="rId15"/>
    <p:sldId id="355" r:id="rId16"/>
    <p:sldId id="300" r:id="rId17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99FF"/>
    <a:srgbClr val="99CCFF"/>
    <a:srgbClr val="00CC99"/>
    <a:srgbClr val="FF5050"/>
    <a:srgbClr val="00CC00"/>
    <a:srgbClr val="00FF99"/>
    <a:srgbClr val="00CC66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972" autoAdjust="0"/>
    <p:restoredTop sz="94660"/>
  </p:normalViewPr>
  <p:slideViewPr>
    <p:cSldViewPr>
      <p:cViewPr>
        <p:scale>
          <a:sx n="70" d="100"/>
          <a:sy n="70" d="100"/>
        </p:scale>
        <p:origin x="-1452" y="-72"/>
      </p:cViewPr>
      <p:guideLst>
        <p:guide orient="horz" pos="2160"/>
        <p:guide pos="38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45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317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17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E8937A33-91B3-4251-8845-6825866DCB43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6486350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937A33-91B3-4251-8845-6825866DCB43}" type="slidenum">
              <a:rPr lang="de-DE" smtClean="0"/>
              <a:pPr>
                <a:defRPr/>
              </a:pPr>
              <a:t>5</a:t>
            </a:fld>
            <a:endParaRPr lang="de-DE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F97975-5090-4E2C-B52B-0F695161A130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430F52-9652-4163-A8AF-855B71E8BF44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20D78D-D16B-4A33-9066-96983FC2D5A3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el, Tex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13877B-B60F-4A1D-B472-3D8A97403FF2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el und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abellenplatzhalt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de-DE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01E6F0-8EEA-4DE9-AB6C-627EBA88B8A9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553E32-23C4-4C16-869F-898C29BEFF92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CCBBA2-25D9-4127-96F7-FBFF972F1CBE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DCD002-C859-41B4-B2CA-4509810A43DF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27AA57-A021-4D24-964D-57609F7E9C93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93BCF9-1F39-4B3E-9CCE-038A173E848D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2CD1A1-6E4E-4039-84C1-808FE4B819F4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92F1C6-C337-4024-A210-4C18E148CA14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dirty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627710-D6C4-4778-A619-750F028B9CF5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8DBE3"/>
            </a:gs>
            <a:gs pos="100000">
              <a:srgbClr val="E1F6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Titelmasterformat durch Klicken bearbeiten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Textmasterformate durch Klicken bearbeiten</a:t>
            </a:r>
          </a:p>
          <a:p>
            <a:pPr lvl="1"/>
            <a:r>
              <a:rPr lang="de-DE" altLang="de-DE" smtClean="0"/>
              <a:t>Zweite Ebene</a:t>
            </a:r>
          </a:p>
          <a:p>
            <a:pPr lvl="2"/>
            <a:r>
              <a:rPr lang="de-DE" altLang="de-DE" smtClean="0"/>
              <a:t>Dritte Ebene</a:t>
            </a:r>
          </a:p>
          <a:p>
            <a:pPr lvl="3"/>
            <a:r>
              <a:rPr lang="de-DE" altLang="de-DE" smtClean="0"/>
              <a:t>Vierte Ebene</a:t>
            </a:r>
          </a:p>
          <a:p>
            <a:pPr lvl="4"/>
            <a:r>
              <a:rPr lang="de-DE" altLang="de-DE" smtClean="0"/>
              <a:t>Fünfte Ebene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6D3C710C-A1BC-48F9-B5DD-1297CAB4E0F6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6.emf"/><Relationship Id="rId4" Type="http://schemas.openxmlformats.org/officeDocument/2006/relationships/package" Target="../embeddings/Microsoft_Word_Document2.docx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7.emf"/><Relationship Id="rId4" Type="http://schemas.openxmlformats.org/officeDocument/2006/relationships/package" Target="../embeddings/Microsoft_Word_Document3.docx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8.emf"/><Relationship Id="rId4" Type="http://schemas.openxmlformats.org/officeDocument/2006/relationships/package" Target="../embeddings/Microsoft_Word_Document4.docx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.emf"/><Relationship Id="rId4" Type="http://schemas.openxmlformats.org/officeDocument/2006/relationships/package" Target="../embeddings/Microsoft_Word_Document1.docx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/>
          <p:cNvSpPr/>
          <p:nvPr/>
        </p:nvSpPr>
        <p:spPr>
          <a:xfrm>
            <a:off x="1331640" y="5301208"/>
            <a:ext cx="6544997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de-DE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</a:t>
            </a:r>
            <a:r>
              <a:rPr lang="de-DE" sz="5400" b="1" dirty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</a:t>
            </a:r>
            <a:r>
              <a:rPr lang="de-DE" sz="5400" b="1" dirty="0">
                <a:ln w="11430">
                  <a:solidFill>
                    <a:srgbClr val="92D050"/>
                  </a:solidFill>
                </a:ln>
                <a:solidFill>
                  <a:srgbClr val="92D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</a:t>
            </a:r>
            <a:r>
              <a:rPr lang="de-DE" sz="5400" b="1" dirty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z</a:t>
            </a:r>
            <a:r>
              <a:rPr lang="de-DE" sz="54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</a:t>
            </a:r>
            <a:r>
              <a:rPr lang="de-DE" sz="54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</a:t>
            </a:r>
            <a:r>
              <a:rPr lang="de-DE" sz="5400" b="1" dirty="0">
                <a:ln w="11430"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</a:t>
            </a:r>
            <a:r>
              <a:rPr lang="de-DE" sz="54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</a:t>
            </a:r>
            <a:r>
              <a:rPr lang="de-DE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de-DE" sz="5400" b="1" dirty="0">
                <a:ln w="11430"/>
                <a:solidFill>
                  <a:srgbClr val="92D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</a:t>
            </a:r>
            <a:r>
              <a:rPr lang="de-DE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</a:t>
            </a:r>
            <a:r>
              <a:rPr lang="de-DE" sz="5400" b="1" dirty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</a:t>
            </a:r>
            <a:r>
              <a:rPr lang="de-DE" sz="5400" b="1" dirty="0">
                <a:ln w="11430"/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</a:t>
            </a:r>
            <a:r>
              <a:rPr lang="de-DE" sz="5400" b="1" dirty="0">
                <a:ln w="11430"/>
                <a:solidFill>
                  <a:schemeClr val="accent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k</a:t>
            </a:r>
            <a:r>
              <a:rPr lang="de-DE" sz="5400" b="1" dirty="0">
                <a:ln w="11430"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</a:t>
            </a:r>
            <a:r>
              <a:rPr lang="de-DE" sz="5400" b="1" dirty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</a:t>
            </a:r>
            <a:r>
              <a:rPr lang="de-DE" sz="54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</a:t>
            </a:r>
            <a:r>
              <a:rPr lang="de-DE" sz="54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</a:t>
            </a:r>
            <a:r>
              <a:rPr lang="de-DE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n!</a:t>
            </a:r>
          </a:p>
        </p:txBody>
      </p:sp>
      <p:pic>
        <p:nvPicPr>
          <p:cNvPr id="2051" name="Grafik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38" y="290513"/>
            <a:ext cx="561975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2389188" y="328613"/>
            <a:ext cx="4044950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de-DE" sz="2800">
                <a:latin typeface="BernhardMod BT" pitchFamily="18" charset="0"/>
                <a:ea typeface="Times New Roman" pitchFamily="18" charset="0"/>
                <a:cs typeface="Arial" charset="0"/>
              </a:rPr>
              <a:t>Hans-Brüggemann-Schule</a:t>
            </a:r>
            <a:endParaRPr lang="de-DE" sz="900">
              <a:ea typeface="Times New Roman" pitchFamily="18" charset="0"/>
              <a:cs typeface="Arial" charset="0"/>
            </a:endParaRPr>
          </a:p>
          <a:p>
            <a:pPr eaLnBrk="0" hangingPunct="0"/>
            <a:r>
              <a:rPr lang="de-DE" sz="1400">
                <a:latin typeface="BernhardMod BT" pitchFamily="18" charset="0"/>
                <a:ea typeface="Times New Roman" pitchFamily="18" charset="0"/>
                <a:cs typeface="Arial" charset="0"/>
              </a:rPr>
              <a:t>Gemeinschaftsschule mit Oberstufe</a:t>
            </a:r>
          </a:p>
          <a:p>
            <a:pPr eaLnBrk="0" hangingPunct="0"/>
            <a:r>
              <a:rPr lang="de-DE" sz="1400">
                <a:latin typeface="BernhardMod BT" pitchFamily="18" charset="0"/>
                <a:ea typeface="Times New Roman" pitchFamily="18" charset="0"/>
                <a:cs typeface="Arial" charset="0"/>
              </a:rPr>
              <a:t>des Schulverbandes Bordesholm in Bordesholm </a:t>
            </a:r>
            <a:r>
              <a:rPr lang="de-DE" sz="900"/>
              <a:t> </a:t>
            </a:r>
            <a:endParaRPr lang="de-DE" sz="1800"/>
          </a:p>
        </p:txBody>
      </p:sp>
      <p:pic>
        <p:nvPicPr>
          <p:cNvPr id="2054" name="Picture 4" descr="DSC_033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60000">
            <a:off x="1828800" y="1700213"/>
            <a:ext cx="5264150" cy="352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Grafik 11" descr="Hans-Brüggemann-Schule Messestand MagneticCurved 5B 253x222,5 cm (Druck)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8638" y="1403350"/>
            <a:ext cx="5929312" cy="3919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614363" y="1146175"/>
          <a:ext cx="7505700" cy="4735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" name="Dokument" r:id="rId4" imgW="5764954" imgH="3637216" progId="Word.Document.12">
                  <p:embed/>
                </p:oleObj>
              </mc:Choice>
              <mc:Fallback>
                <p:oleObj name="Dokument" r:id="rId4" imgW="5764954" imgH="3637216" progId="Word.Document.1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4363" y="1146175"/>
                        <a:ext cx="7505700" cy="4735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1"/>
          <p:cNvGraphicFramePr>
            <a:graphicFrameLocks noChangeAspect="1"/>
          </p:cNvGraphicFramePr>
          <p:nvPr/>
        </p:nvGraphicFramePr>
        <p:xfrm>
          <a:off x="914400" y="228600"/>
          <a:ext cx="6134100" cy="6457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Dokument" r:id="rId4" imgW="5910177" imgH="6324389" progId="Word.Document.12">
                  <p:embed/>
                </p:oleObj>
              </mc:Choice>
              <mc:Fallback>
                <p:oleObj name="Dokument" r:id="rId4" imgW="5910177" imgH="6324389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228600"/>
                        <a:ext cx="6134100" cy="6457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e 1"/>
          <p:cNvGraphicFramePr>
            <a:graphicFrameLocks noGrp="1"/>
          </p:cNvGraphicFramePr>
          <p:nvPr/>
        </p:nvGraphicFramePr>
        <p:xfrm>
          <a:off x="990599" y="1752600"/>
          <a:ext cx="6449847" cy="3808224"/>
        </p:xfrm>
        <a:graphic>
          <a:graphicData uri="http://schemas.openxmlformats.org/drawingml/2006/table">
            <a:tbl>
              <a:tblPr/>
              <a:tblGrid>
                <a:gridCol w="4419601"/>
                <a:gridCol w="1945662"/>
                <a:gridCol w="84584"/>
              </a:tblGrid>
              <a:tr h="144015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600" b="0" dirty="0">
                          <a:latin typeface="Calibri,Bold"/>
                          <a:ea typeface="Times New Roman"/>
                          <a:cs typeface="Calibri,Bold"/>
                        </a:rPr>
                        <a:t>Aufgabenfelder</a:t>
                      </a:r>
                      <a:endParaRPr lang="de-DE" sz="16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184" marR="591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000" dirty="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241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400" dirty="0">
                          <a:latin typeface="Calibri,Bold"/>
                          <a:ea typeface="Times New Roman"/>
                          <a:cs typeface="Calibri,Bold"/>
                        </a:rPr>
                        <a:t>1.sprachlich-literarisch-künstlerisch</a:t>
                      </a:r>
                      <a:endParaRPr lang="de-DE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184" marR="591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400" dirty="0" err="1">
                          <a:latin typeface="Calibri,Bold"/>
                          <a:ea typeface="Times New Roman"/>
                          <a:cs typeface="Calibri,Bold"/>
                        </a:rPr>
                        <a:t>D,E,F,Ku,Mus</a:t>
                      </a:r>
                      <a:r>
                        <a:rPr lang="de-DE" sz="1400" dirty="0">
                          <a:latin typeface="Calibri,Bold"/>
                          <a:ea typeface="Times New Roman"/>
                          <a:cs typeface="Calibri,Bold"/>
                        </a:rPr>
                        <a:t>,(DS)</a:t>
                      </a:r>
                      <a:endParaRPr lang="de-DE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184" marR="591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118812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400" dirty="0">
                          <a:latin typeface="Calibri,Bold"/>
                          <a:ea typeface="Times New Roman"/>
                          <a:cs typeface="Calibri,Bold"/>
                        </a:rPr>
                        <a:t>2. gesellschaftswissenschaftlich</a:t>
                      </a:r>
                      <a:endParaRPr lang="de-DE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184" marR="591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latin typeface="Calibri,Bold"/>
                          <a:ea typeface="Times New Roman"/>
                          <a:cs typeface="Calibri,Bold"/>
                        </a:rPr>
                        <a:t>Ge</a:t>
                      </a:r>
                      <a:r>
                        <a:rPr lang="en-US" sz="1400" dirty="0">
                          <a:latin typeface="Calibri,Bold"/>
                          <a:ea typeface="Times New Roman"/>
                          <a:cs typeface="Calibri,Bold"/>
                        </a:rPr>
                        <a:t>, Geo, </a:t>
                      </a:r>
                      <a:r>
                        <a:rPr lang="en-US" sz="1400" dirty="0" err="1">
                          <a:latin typeface="Calibri,Bold"/>
                          <a:ea typeface="Times New Roman"/>
                          <a:cs typeface="Calibri,Bold"/>
                        </a:rPr>
                        <a:t>WiPo</a:t>
                      </a:r>
                      <a:r>
                        <a:rPr lang="en-US" sz="1400" dirty="0">
                          <a:latin typeface="Calibri,Bold"/>
                          <a:ea typeface="Times New Roman"/>
                          <a:cs typeface="Calibri,Bold"/>
                        </a:rPr>
                        <a:t>, </a:t>
                      </a:r>
                      <a:r>
                        <a:rPr lang="en-US" sz="1400" dirty="0" err="1">
                          <a:latin typeface="Calibri,Bold"/>
                          <a:ea typeface="Times New Roman"/>
                          <a:cs typeface="Calibri,Bold"/>
                        </a:rPr>
                        <a:t>Rel</a:t>
                      </a:r>
                      <a:r>
                        <a:rPr lang="en-US" sz="1400" dirty="0">
                          <a:latin typeface="Calibri,Bold"/>
                          <a:ea typeface="Times New Roman"/>
                          <a:cs typeface="Calibri,Bold"/>
                        </a:rPr>
                        <a:t>, Phil</a:t>
                      </a:r>
                      <a:endParaRPr lang="de-DE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184" marR="591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105611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Calibri,Bold"/>
                          <a:ea typeface="Times New Roman"/>
                          <a:cs typeface="Calibri,Bold"/>
                        </a:rPr>
                        <a:t>3. </a:t>
                      </a:r>
                      <a:r>
                        <a:rPr lang="en-US" sz="1400" dirty="0" err="1">
                          <a:latin typeface="Calibri,Bold"/>
                          <a:ea typeface="Times New Roman"/>
                          <a:cs typeface="Calibri,Bold"/>
                        </a:rPr>
                        <a:t>mathematisch-naturwissenschaftlich</a:t>
                      </a:r>
                      <a:endParaRPr lang="de-DE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184" marR="591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Calibri,Bold"/>
                          <a:ea typeface="Times New Roman"/>
                          <a:cs typeface="Calibri,Bold"/>
                        </a:rPr>
                        <a:t>Ma, Bio, </a:t>
                      </a:r>
                      <a:r>
                        <a:rPr lang="en-US" sz="1400" dirty="0" err="1">
                          <a:latin typeface="Calibri,Bold"/>
                          <a:ea typeface="Times New Roman"/>
                          <a:cs typeface="Calibri,Bold"/>
                        </a:rPr>
                        <a:t>Che</a:t>
                      </a:r>
                      <a:r>
                        <a:rPr lang="en-US" sz="1400" dirty="0">
                          <a:latin typeface="Calibri,Bold"/>
                          <a:ea typeface="Times New Roman"/>
                          <a:cs typeface="Calibri,Bold"/>
                        </a:rPr>
                        <a:t>, </a:t>
                      </a:r>
                      <a:r>
                        <a:rPr lang="en-US" sz="1400" dirty="0" err="1">
                          <a:latin typeface="Calibri,Bold"/>
                          <a:ea typeface="Times New Roman"/>
                          <a:cs typeface="Calibri,Bold"/>
                        </a:rPr>
                        <a:t>Phy</a:t>
                      </a:r>
                      <a:endParaRPr lang="de-DE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184" marR="591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39604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Calibri,Bold"/>
                          <a:ea typeface="Times New Roman"/>
                          <a:cs typeface="Calibri,Bold"/>
                        </a:rPr>
                        <a:t>4. </a:t>
                      </a:r>
                      <a:r>
                        <a:rPr lang="en-US" sz="1400" dirty="0" err="1">
                          <a:latin typeface="Calibri,Bold"/>
                          <a:ea typeface="Times New Roman"/>
                          <a:cs typeface="Calibri,Bold"/>
                        </a:rPr>
                        <a:t>keinem</a:t>
                      </a:r>
                      <a:r>
                        <a:rPr lang="en-US" sz="1400" dirty="0">
                          <a:latin typeface="Calibri,Bold"/>
                          <a:ea typeface="Times New Roman"/>
                          <a:cs typeface="Calibri,Bold"/>
                        </a:rPr>
                        <a:t> </a:t>
                      </a:r>
                      <a:r>
                        <a:rPr lang="en-US" sz="1400" dirty="0" err="1">
                          <a:latin typeface="Calibri,Bold"/>
                          <a:ea typeface="Times New Roman"/>
                          <a:cs typeface="Calibri,Bold"/>
                        </a:rPr>
                        <a:t>Aufgabenfeld</a:t>
                      </a:r>
                      <a:r>
                        <a:rPr lang="en-US" sz="1400" dirty="0">
                          <a:latin typeface="Calibri,Bold"/>
                          <a:ea typeface="Times New Roman"/>
                          <a:cs typeface="Calibri,Bold"/>
                        </a:rPr>
                        <a:t> </a:t>
                      </a:r>
                      <a:r>
                        <a:rPr lang="en-US" sz="1400" dirty="0" err="1">
                          <a:latin typeface="Calibri,Bold"/>
                          <a:ea typeface="Times New Roman"/>
                          <a:cs typeface="Calibri,Bold"/>
                        </a:rPr>
                        <a:t>zugeordnet</a:t>
                      </a:r>
                      <a:endParaRPr lang="de-DE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184" marR="591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Calibri,Bold"/>
                          <a:ea typeface="Times New Roman"/>
                          <a:cs typeface="Calibri,Bold"/>
                        </a:rPr>
                        <a:t>Sp/</a:t>
                      </a:r>
                      <a:r>
                        <a:rPr lang="en-US" sz="1400" dirty="0" err="1">
                          <a:latin typeface="Calibri,Bold"/>
                          <a:ea typeface="Times New Roman"/>
                          <a:cs typeface="Calibri,Bold"/>
                        </a:rPr>
                        <a:t>SpT</a:t>
                      </a:r>
                      <a:endParaRPr lang="de-DE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184" marR="591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8913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8" name="Object 2"/>
          <p:cNvGraphicFramePr>
            <a:graphicFrameLocks noChangeAspect="1"/>
          </p:cNvGraphicFramePr>
          <p:nvPr/>
        </p:nvGraphicFramePr>
        <p:xfrm>
          <a:off x="614363" y="1065213"/>
          <a:ext cx="7505700" cy="4748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" name="Dokument" r:id="rId4" imgW="5764954" imgH="3646929" progId="Word.Document.12">
                  <p:embed/>
                </p:oleObj>
              </mc:Choice>
              <mc:Fallback>
                <p:oleObj name="Dokument" r:id="rId4" imgW="5764954" imgH="3646929" progId="Word.Document.1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4363" y="1065213"/>
                        <a:ext cx="7505700" cy="4748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de-DE" sz="4000" smtClean="0"/>
              <a:t>Fachhochschulreife(FHR</a:t>
            </a:r>
            <a:r>
              <a:rPr lang="de-DE" altLang="de-DE" sz="4000" b="1" smtClean="0"/>
              <a:t>)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de-DE" altLang="de-DE" sz="2000" dirty="0" smtClean="0"/>
              <a:t>    </a:t>
            </a:r>
            <a:r>
              <a:rPr lang="de-DE" altLang="de-DE" sz="2000" u="sng" dirty="0" smtClean="0"/>
              <a:t>Schulischer Teil:</a:t>
            </a:r>
          </a:p>
          <a:p>
            <a:pPr eaLnBrk="1" hangingPunct="1">
              <a:lnSpc>
                <a:spcPct val="90000"/>
              </a:lnSpc>
            </a:pPr>
            <a:r>
              <a:rPr lang="de-DE" altLang="de-DE" sz="2000" dirty="0" smtClean="0"/>
              <a:t>Schülerinnen und Schüler der Oberstufe können am </a:t>
            </a:r>
            <a:r>
              <a:rPr lang="de-DE" altLang="de-DE" sz="2000" i="1" dirty="0" smtClean="0">
                <a:solidFill>
                  <a:srgbClr val="C00000"/>
                </a:solidFill>
              </a:rPr>
              <a:t>Ende des zwölften Jahrgangs </a:t>
            </a:r>
            <a:r>
              <a:rPr lang="de-DE" altLang="de-DE" sz="2000" dirty="0" smtClean="0"/>
              <a:t>(Q1) die Fachhochschulreife (schulischer Teil) erwerben. </a:t>
            </a:r>
          </a:p>
          <a:p>
            <a:pPr eaLnBrk="1" hangingPunct="1">
              <a:lnSpc>
                <a:spcPct val="90000"/>
              </a:lnSpc>
            </a:pPr>
            <a:r>
              <a:rPr lang="de-DE" altLang="de-DE" sz="2000" dirty="0" smtClean="0"/>
              <a:t>Zum Erreichen der Fachhochschulreife (schulischer Teil) kann die Höchstdauer des Besuchs der Oberstufe beansprucht werden.</a:t>
            </a:r>
          </a:p>
          <a:p>
            <a:pPr eaLnBrk="1" hangingPunct="1">
              <a:lnSpc>
                <a:spcPct val="90000"/>
              </a:lnSpc>
            </a:pPr>
            <a:endParaRPr lang="de-DE" altLang="de-DE" sz="2000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de-DE" altLang="de-DE" sz="2000" dirty="0" smtClean="0"/>
              <a:t>    </a:t>
            </a:r>
            <a:r>
              <a:rPr lang="de-DE" altLang="de-DE" sz="2000" u="sng" dirty="0" smtClean="0"/>
              <a:t>Fachpraktischer Teil:</a:t>
            </a:r>
          </a:p>
          <a:p>
            <a:pPr eaLnBrk="1" hangingPunct="1"/>
            <a:r>
              <a:rPr lang="de-DE" altLang="de-DE" sz="2000" dirty="0" smtClean="0"/>
              <a:t>Abgeschlossene Berufsausbildung</a:t>
            </a:r>
          </a:p>
          <a:p>
            <a:pPr eaLnBrk="1" hangingPunct="1"/>
            <a:r>
              <a:rPr lang="de-DE" altLang="de-DE" sz="2000" dirty="0" smtClean="0"/>
              <a:t>Einjähriges Praktikum</a:t>
            </a:r>
          </a:p>
          <a:p>
            <a:pPr eaLnBrk="1" hangingPunct="1"/>
            <a:r>
              <a:rPr lang="de-DE" altLang="de-DE" sz="2000" dirty="0" smtClean="0"/>
              <a:t>FSJ, FÖJ, BFD</a:t>
            </a:r>
          </a:p>
          <a:p>
            <a:pPr eaLnBrk="1" hangingPunct="1"/>
            <a:endParaRPr lang="de-DE" altLang="de-DE" sz="2000" dirty="0" smtClean="0"/>
          </a:p>
          <a:p>
            <a:pPr eaLnBrk="1" hangingPunct="1"/>
            <a:r>
              <a:rPr lang="de-DE" altLang="de-DE" sz="2000" u="sng" dirty="0" smtClean="0"/>
              <a:t>Die Schule bescheinigt die FHR nach Vorlage entsprechender fachpraktischer Bescheinigungen</a:t>
            </a:r>
          </a:p>
          <a:p>
            <a:pPr eaLnBrk="1" hangingPunct="1">
              <a:lnSpc>
                <a:spcPct val="90000"/>
              </a:lnSpc>
            </a:pPr>
            <a:endParaRPr lang="de-DE" altLang="de-DE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0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07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07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de-DE" sz="4000" smtClean="0"/>
              <a:t>Oberstufe</a:t>
            </a:r>
            <a:br>
              <a:rPr lang="de-DE" altLang="de-DE" sz="4000" smtClean="0"/>
            </a:br>
            <a:r>
              <a:rPr lang="de-DE" altLang="de-DE" sz="2400" smtClean="0"/>
              <a:t> Gemeinschaftsschule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de-DE" altLang="de-DE" sz="2400" b="1" dirty="0" smtClean="0"/>
              <a:t>Der LRS- Erlass in der Sekundarstufe II: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endParaRPr lang="de-DE" altLang="de-DE" sz="2400" b="1" dirty="0" smtClean="0"/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de-DE" altLang="de-DE" sz="1800" b="1" dirty="0" smtClean="0"/>
              <a:t>Notenschutz ‚in Form von zurückhaltender Gewichtung‘</a:t>
            </a:r>
            <a:r>
              <a:rPr lang="de-DE" altLang="de-DE" sz="1800" dirty="0" smtClean="0"/>
              <a:t> wird unter 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de-DE" altLang="de-DE" sz="1800" dirty="0" smtClean="0"/>
              <a:t>folgenden Voraussetzungen gewährt: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endParaRPr lang="de-DE" altLang="de-DE" sz="1800" dirty="0" smtClean="0"/>
          </a:p>
          <a:p>
            <a:pPr marL="609600" indent="-609600" eaLnBrk="1" hangingPunct="1">
              <a:lnSpc>
                <a:spcPct val="90000"/>
              </a:lnSpc>
              <a:buFontTx/>
              <a:buAutoNum type="alphaLcParenR"/>
            </a:pPr>
            <a:r>
              <a:rPr lang="de-DE" altLang="de-DE" sz="1600" dirty="0" smtClean="0"/>
              <a:t>Es hat bis zum Ende der Sek I eine förmliche Feststellung der LRS gegeben.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lphaLcParenR"/>
            </a:pPr>
            <a:r>
              <a:rPr lang="de-DE" altLang="de-DE" sz="1600" dirty="0" smtClean="0"/>
              <a:t>Es liegt für die Sek II ein Antrag auf Berücksichtigung dieser LRS vor.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lphaLcParenR"/>
            </a:pPr>
            <a:r>
              <a:rPr lang="de-DE" altLang="de-DE" sz="1600" dirty="0" smtClean="0"/>
              <a:t>Die Klassenkonferenz hat keine mindestens mit ‚ausreichend‘ zu bewertenden Rechtschreibleistungen über einen Zeitraum von mehr als einem halben Jahr festgestellt.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lphaLcParenR" startAt="3"/>
            </a:pPr>
            <a:endParaRPr lang="de-DE" altLang="de-DE" sz="1600" dirty="0" smtClean="0"/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de-DE" altLang="de-DE" sz="1600" b="1" dirty="0" smtClean="0"/>
              <a:t>Ein LRS Vermerk erscheint im Abiturzeugnis, sobald ein Antrag in der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de-DE" altLang="de-DE" sz="1600" b="1" dirty="0" smtClean="0"/>
              <a:t>Qualifikationsphase bestanden hat</a:t>
            </a:r>
            <a:r>
              <a:rPr lang="de-DE" altLang="de-DE" sz="1600" dirty="0" smtClean="0"/>
              <a:t>.(Auf Antrag kann der Grund vermerkt werden: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de-DE" altLang="de-DE" sz="1600" dirty="0" smtClean="0"/>
              <a:t>„Es wurde eine Lese-Rechtschreib-Schwäche förmlich festgestellt“).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endParaRPr lang="de-DE" altLang="de-DE" sz="1600" dirty="0" smtClean="0">
              <a:solidFill>
                <a:srgbClr val="FF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0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0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706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706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706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706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7065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7065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de-DE" dirty="0" smtClean="0">
                <a:solidFill>
                  <a:srgbClr val="FF0000"/>
                </a:solidFill>
              </a:rPr>
              <a:t>D</a:t>
            </a:r>
            <a:r>
              <a:rPr lang="de-DE" altLang="de-DE" dirty="0" smtClean="0">
                <a:solidFill>
                  <a:srgbClr val="99CCFF"/>
                </a:solidFill>
              </a:rPr>
              <a:t>a</a:t>
            </a:r>
            <a:r>
              <a:rPr lang="de-DE" altLang="de-DE" dirty="0" smtClean="0">
                <a:solidFill>
                  <a:srgbClr val="7030A0"/>
                </a:solidFill>
              </a:rPr>
              <a:t>n</a:t>
            </a:r>
            <a:r>
              <a:rPr lang="de-DE" altLang="de-DE" dirty="0" smtClean="0">
                <a:solidFill>
                  <a:srgbClr val="00B050"/>
                </a:solidFill>
              </a:rPr>
              <a:t>k</a:t>
            </a:r>
            <a:r>
              <a:rPr lang="de-DE" altLang="de-DE" dirty="0" smtClean="0">
                <a:solidFill>
                  <a:srgbClr val="C00000"/>
                </a:solidFill>
              </a:rPr>
              <a:t>e</a:t>
            </a:r>
            <a:r>
              <a:rPr lang="de-DE" altLang="de-DE" dirty="0" smtClean="0"/>
              <a:t> </a:t>
            </a:r>
            <a:r>
              <a:rPr lang="de-DE" altLang="de-DE" dirty="0" smtClean="0">
                <a:solidFill>
                  <a:srgbClr val="FFFF00"/>
                </a:solidFill>
              </a:rPr>
              <a:t>f</a:t>
            </a:r>
            <a:r>
              <a:rPr lang="de-DE" altLang="de-DE" dirty="0" smtClean="0">
                <a:solidFill>
                  <a:srgbClr val="FFC000"/>
                </a:solidFill>
              </a:rPr>
              <a:t>ü</a:t>
            </a:r>
            <a:r>
              <a:rPr lang="de-DE" altLang="de-DE" dirty="0" smtClean="0">
                <a:solidFill>
                  <a:srgbClr val="00B0F0"/>
                </a:solidFill>
              </a:rPr>
              <a:t>r</a:t>
            </a:r>
            <a:r>
              <a:rPr lang="de-DE" altLang="de-DE" dirty="0" smtClean="0"/>
              <a:t> </a:t>
            </a:r>
            <a:r>
              <a:rPr lang="de-DE" altLang="de-DE" dirty="0" smtClean="0">
                <a:solidFill>
                  <a:srgbClr val="92D050"/>
                </a:solidFill>
              </a:rPr>
              <a:t>I</a:t>
            </a:r>
            <a:r>
              <a:rPr lang="de-DE" altLang="de-DE" dirty="0" smtClean="0">
                <a:solidFill>
                  <a:srgbClr val="0070C0"/>
                </a:solidFill>
              </a:rPr>
              <a:t>h</a:t>
            </a:r>
            <a:r>
              <a:rPr lang="de-DE" altLang="de-DE" dirty="0" smtClean="0">
                <a:solidFill>
                  <a:srgbClr val="002060"/>
                </a:solidFill>
              </a:rPr>
              <a:t>r</a:t>
            </a:r>
            <a:r>
              <a:rPr lang="de-DE" altLang="de-DE" dirty="0" smtClean="0">
                <a:solidFill>
                  <a:srgbClr val="FFFF00"/>
                </a:solidFill>
              </a:rPr>
              <a:t>e</a:t>
            </a:r>
            <a:r>
              <a:rPr lang="de-DE" altLang="de-DE" dirty="0" smtClean="0"/>
              <a:t> </a:t>
            </a:r>
            <a:r>
              <a:rPr lang="de-DE" altLang="de-DE" dirty="0" smtClean="0">
                <a:solidFill>
                  <a:srgbClr val="00B050"/>
                </a:solidFill>
              </a:rPr>
              <a:t>A</a:t>
            </a:r>
            <a:r>
              <a:rPr lang="de-DE" altLang="de-DE" dirty="0" smtClean="0">
                <a:solidFill>
                  <a:srgbClr val="FF5050"/>
                </a:solidFill>
              </a:rPr>
              <a:t>u</a:t>
            </a:r>
            <a:r>
              <a:rPr lang="de-DE" altLang="de-DE" dirty="0" smtClean="0">
                <a:solidFill>
                  <a:srgbClr val="99CCFF"/>
                </a:solidFill>
              </a:rPr>
              <a:t>f</a:t>
            </a:r>
            <a:r>
              <a:rPr lang="de-DE" altLang="de-DE" dirty="0" smtClean="0">
                <a:solidFill>
                  <a:srgbClr val="CC99FF"/>
                </a:solidFill>
              </a:rPr>
              <a:t>m</a:t>
            </a:r>
            <a:r>
              <a:rPr lang="de-DE" altLang="de-DE" dirty="0" smtClean="0">
                <a:solidFill>
                  <a:srgbClr val="00B0F0"/>
                </a:solidFill>
              </a:rPr>
              <a:t>e</a:t>
            </a:r>
            <a:r>
              <a:rPr lang="de-DE" altLang="de-DE" dirty="0" smtClean="0">
                <a:solidFill>
                  <a:srgbClr val="92D050"/>
                </a:solidFill>
              </a:rPr>
              <a:t>r</a:t>
            </a:r>
            <a:r>
              <a:rPr lang="de-DE" altLang="de-DE" dirty="0" smtClean="0">
                <a:solidFill>
                  <a:srgbClr val="C00000"/>
                </a:solidFill>
              </a:rPr>
              <a:t>k</a:t>
            </a:r>
            <a:r>
              <a:rPr lang="de-DE" altLang="de-DE" dirty="0" smtClean="0">
                <a:solidFill>
                  <a:srgbClr val="FFC000"/>
                </a:solidFill>
              </a:rPr>
              <a:t>s</a:t>
            </a:r>
            <a:r>
              <a:rPr lang="de-DE" altLang="de-DE" dirty="0" smtClean="0">
                <a:solidFill>
                  <a:schemeClr val="accent2"/>
                </a:solidFill>
              </a:rPr>
              <a:t>a</a:t>
            </a:r>
            <a:r>
              <a:rPr lang="de-DE" altLang="de-DE" dirty="0" smtClean="0">
                <a:solidFill>
                  <a:srgbClr val="FFFF00"/>
                </a:solidFill>
              </a:rPr>
              <a:t>m</a:t>
            </a:r>
            <a:r>
              <a:rPr lang="de-DE" altLang="de-DE" dirty="0" smtClean="0">
                <a:solidFill>
                  <a:srgbClr val="00B050"/>
                </a:solidFill>
              </a:rPr>
              <a:t>k</a:t>
            </a:r>
            <a:r>
              <a:rPr lang="de-DE" altLang="de-DE" dirty="0" smtClean="0">
                <a:solidFill>
                  <a:srgbClr val="00CC99"/>
                </a:solidFill>
              </a:rPr>
              <a:t>e</a:t>
            </a:r>
            <a:r>
              <a:rPr lang="de-DE" altLang="de-DE" dirty="0" smtClean="0">
                <a:solidFill>
                  <a:srgbClr val="99CCFF"/>
                </a:solidFill>
              </a:rPr>
              <a:t>i</a:t>
            </a:r>
            <a:r>
              <a:rPr lang="de-DE" altLang="de-DE" dirty="0" smtClean="0">
                <a:solidFill>
                  <a:srgbClr val="0070C0"/>
                </a:solidFill>
              </a:rPr>
              <a:t>t</a:t>
            </a:r>
            <a:r>
              <a:rPr lang="de-DE" altLang="de-DE" dirty="0" smtClean="0">
                <a:solidFill>
                  <a:srgbClr val="CC99FF"/>
                </a:solidFill>
              </a:rPr>
              <a:t>!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de-DE" altLang="de-DE" dirty="0" smtClean="0"/>
              <a:t>www.hans-brueggemann-schule.de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de-DE" sz="4000" smtClean="0"/>
              <a:t>Oberstufe</a:t>
            </a:r>
            <a:br>
              <a:rPr lang="de-DE" altLang="de-DE" sz="4000" smtClean="0"/>
            </a:br>
            <a:r>
              <a:rPr lang="de-DE" altLang="de-DE" sz="2400" smtClean="0"/>
              <a:t> Gemeinschaftsschule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de-DE" altLang="de-DE" b="1" smtClean="0"/>
              <a:t>Zum Schuljahr 2018/19 haben wir die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de-DE" altLang="de-DE" b="1" smtClean="0"/>
              <a:t>folgenden 3 Profile eingerichtet:</a:t>
            </a:r>
          </a:p>
          <a:p>
            <a:pPr eaLnBrk="1" hangingPunct="1">
              <a:lnSpc>
                <a:spcPct val="90000"/>
              </a:lnSpc>
            </a:pPr>
            <a:r>
              <a:rPr lang="de-DE" altLang="de-DE" smtClean="0">
                <a:solidFill>
                  <a:srgbClr val="3399FF"/>
                </a:solidFill>
              </a:rPr>
              <a:t>Das gesellschaftswissenschaftliche Profil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de-DE" altLang="de-DE" sz="2800" smtClean="0"/>
              <a:t>    Profil gebendes Fach hier: </a:t>
            </a:r>
            <a:r>
              <a:rPr lang="de-DE" altLang="de-DE" sz="2800" smtClean="0">
                <a:solidFill>
                  <a:srgbClr val="3399FF"/>
                </a:solidFill>
              </a:rPr>
              <a:t>WiPo</a:t>
            </a:r>
          </a:p>
          <a:p>
            <a:pPr eaLnBrk="1" hangingPunct="1">
              <a:lnSpc>
                <a:spcPct val="90000"/>
              </a:lnSpc>
            </a:pPr>
            <a:r>
              <a:rPr lang="de-DE" altLang="de-DE" smtClean="0">
                <a:solidFill>
                  <a:schemeClr val="folHlink"/>
                </a:solidFill>
              </a:rPr>
              <a:t>Das naturwissenschaftliche Profil</a:t>
            </a:r>
            <a:endParaRPr lang="de-DE" altLang="de-DE" sz="3600" smtClean="0">
              <a:solidFill>
                <a:schemeClr val="folHlink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de-DE" altLang="de-DE" sz="2800" smtClean="0"/>
              <a:t>    Profil gebendes Fach hier: </a:t>
            </a:r>
            <a:r>
              <a:rPr lang="de-DE" altLang="de-DE" sz="2800" smtClean="0">
                <a:solidFill>
                  <a:schemeClr val="folHlink"/>
                </a:solidFill>
              </a:rPr>
              <a:t>Biologie</a:t>
            </a:r>
          </a:p>
          <a:p>
            <a:pPr eaLnBrk="1" hangingPunct="1">
              <a:lnSpc>
                <a:spcPct val="90000"/>
              </a:lnSpc>
            </a:pPr>
            <a:r>
              <a:rPr lang="de-DE" altLang="de-DE" smtClean="0">
                <a:solidFill>
                  <a:srgbClr val="C00000"/>
                </a:solidFill>
              </a:rPr>
              <a:t>Das sportliche Profil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de-DE" altLang="de-DE" smtClean="0">
                <a:solidFill>
                  <a:srgbClr val="C00000"/>
                </a:solidFill>
              </a:rPr>
              <a:t>  </a:t>
            </a:r>
            <a:r>
              <a:rPr lang="de-DE" altLang="de-DE" sz="2800" smtClean="0">
                <a:solidFill>
                  <a:srgbClr val="C00000"/>
                </a:solidFill>
              </a:rPr>
              <a:t>  </a:t>
            </a:r>
            <a:r>
              <a:rPr lang="de-DE" altLang="de-DE" sz="2800" smtClean="0"/>
              <a:t>Profil gebendes Fach hier: </a:t>
            </a:r>
            <a:r>
              <a:rPr lang="de-DE" altLang="de-DE" sz="2800" smtClean="0">
                <a:solidFill>
                  <a:srgbClr val="C00000"/>
                </a:solidFill>
              </a:rPr>
              <a:t>Sport</a:t>
            </a:r>
            <a:endParaRPr lang="de-DE" altLang="de-DE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de-DE" altLang="de-DE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de-DE" altLang="de-DE" sz="2800" smtClean="0">
              <a:solidFill>
                <a:schemeClr val="folHlin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80" name="Rectangle 64"/>
          <p:cNvSpPr>
            <a:spLocks noChangeArrowheads="1"/>
          </p:cNvSpPr>
          <p:nvPr/>
        </p:nvSpPr>
        <p:spPr bwMode="auto">
          <a:xfrm>
            <a:off x="685800" y="2286000"/>
            <a:ext cx="8001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de-DE" altLang="de-DE" sz="2000" b="1"/>
              <a:t>Einführungsphase		:	11. Jahrgangsstufe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de-DE" altLang="de-DE" sz="1600"/>
              <a:t>(Erbrachte Zeugnisleistungen werden </a:t>
            </a:r>
            <a:r>
              <a:rPr lang="de-DE" altLang="de-DE" sz="1600" b="1"/>
              <a:t>nicht </a:t>
            </a:r>
            <a:r>
              <a:rPr lang="de-DE" altLang="de-DE" sz="1600"/>
              <a:t>ins Abitur </a:t>
            </a:r>
            <a:r>
              <a:rPr lang="de-DE" altLang="de-DE" sz="1600" b="1"/>
              <a:t>eingebracht</a:t>
            </a:r>
            <a:r>
              <a:rPr lang="de-DE" altLang="de-DE" sz="1600"/>
              <a:t>)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de-DE" altLang="de-DE" sz="1600"/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de-DE" altLang="de-DE" sz="1600"/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de-DE" altLang="de-DE" sz="1600"/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de-DE" altLang="de-DE" sz="1600"/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de-DE" altLang="de-DE" sz="2000" b="1"/>
              <a:t>Qualifikationsphase	:	12./13. Jahrgangsstufe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de-DE" altLang="de-DE" sz="1600"/>
              <a:t>(Erbrachte Zeugnisleistungen werden ins Abitur eingebracht)</a:t>
            </a:r>
          </a:p>
        </p:txBody>
      </p:sp>
      <p:sp>
        <p:nvSpPr>
          <p:cNvPr id="8195" name="Rectangle 84"/>
          <p:cNvSpPr>
            <a:spLocks noChangeArrowheads="1"/>
          </p:cNvSpPr>
          <p:nvPr/>
        </p:nvSpPr>
        <p:spPr bwMode="auto">
          <a:xfrm>
            <a:off x="457200" y="4572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de-DE" altLang="de-DE" sz="4400">
                <a:solidFill>
                  <a:schemeClr val="tx2"/>
                </a:solidFill>
              </a:rPr>
              <a:t>Oberstufe</a:t>
            </a:r>
            <a:br>
              <a:rPr lang="de-DE" altLang="de-DE" sz="4400">
                <a:solidFill>
                  <a:schemeClr val="tx2"/>
                </a:solidFill>
              </a:rPr>
            </a:br>
            <a:r>
              <a:rPr lang="de-DE" altLang="de-DE" sz="2800">
                <a:solidFill>
                  <a:schemeClr val="tx2"/>
                </a:solidFill>
              </a:rPr>
              <a:t> Gemeinschaftsschule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2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2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8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28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28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8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28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28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80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0"/>
          <p:cNvSpPr txBox="1">
            <a:spLocks noChangeArrowheads="1"/>
          </p:cNvSpPr>
          <p:nvPr/>
        </p:nvSpPr>
        <p:spPr bwMode="auto">
          <a:xfrm>
            <a:off x="533400" y="2819400"/>
            <a:ext cx="8029575" cy="19081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altLang="de-DE" sz="2000" b="1" u="sng"/>
              <a:t>Profilwechsel</a:t>
            </a:r>
            <a:r>
              <a:rPr lang="de-DE" altLang="de-DE" sz="2000"/>
              <a:t>	</a:t>
            </a:r>
          </a:p>
          <a:p>
            <a:r>
              <a:rPr lang="de-DE" altLang="de-DE" sz="2000"/>
              <a:t>	</a:t>
            </a:r>
          </a:p>
          <a:p>
            <a:r>
              <a:rPr lang="de-DE" altLang="de-DE" sz="2000"/>
              <a:t>  </a:t>
            </a:r>
          </a:p>
          <a:p>
            <a:r>
              <a:rPr lang="de-DE" altLang="de-DE" sz="2000"/>
              <a:t>Ein </a:t>
            </a:r>
            <a:r>
              <a:rPr lang="de-DE" altLang="de-DE" sz="2000" b="1"/>
              <a:t>Wechsel des Profils</a:t>
            </a:r>
            <a:r>
              <a:rPr lang="de-DE" altLang="de-DE" sz="2000"/>
              <a:t> ist </a:t>
            </a:r>
            <a:r>
              <a:rPr lang="de-DE" altLang="de-DE" sz="2000" b="1"/>
              <a:t>nach dem HJ 11.1</a:t>
            </a:r>
            <a:r>
              <a:rPr lang="de-DE" altLang="de-DE" sz="2000"/>
              <a:t>(Einführungsphase) </a:t>
            </a:r>
            <a:r>
              <a:rPr lang="de-DE" altLang="de-DE" sz="2000" b="1"/>
              <a:t>möglich.</a:t>
            </a:r>
          </a:p>
          <a:p>
            <a:endParaRPr lang="de-DE" altLang="de-DE" sz="1800"/>
          </a:p>
        </p:txBody>
      </p:sp>
      <p:sp>
        <p:nvSpPr>
          <p:cNvPr id="9219" name="Rechteck 4"/>
          <p:cNvSpPr>
            <a:spLocks noChangeArrowheads="1"/>
          </p:cNvSpPr>
          <p:nvPr/>
        </p:nvSpPr>
        <p:spPr bwMode="auto">
          <a:xfrm>
            <a:off x="2286000" y="609600"/>
            <a:ext cx="45720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e-DE" altLang="de-DE" sz="4000">
                <a:solidFill>
                  <a:schemeClr val="tx2"/>
                </a:solidFill>
              </a:rPr>
              <a:t>Oberstufe</a:t>
            </a:r>
            <a:br>
              <a:rPr lang="de-DE" altLang="de-DE" sz="4000">
                <a:solidFill>
                  <a:schemeClr val="tx2"/>
                </a:solidFill>
              </a:rPr>
            </a:br>
            <a:r>
              <a:rPr lang="de-DE" altLang="de-DE">
                <a:solidFill>
                  <a:schemeClr val="tx2"/>
                </a:solidFill>
              </a:rPr>
              <a:t> Gemeinschaftsschule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457200" y="304800"/>
            <a:ext cx="8229600" cy="114300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de-DE" sz="4400" ker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Oberstufe</a:t>
            </a:r>
            <a:br>
              <a:rPr lang="de-DE" sz="4400" kern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de-DE" sz="2800" ker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Gemeinschaftsschule</a:t>
            </a:r>
            <a:endParaRPr lang="de-DE" sz="2800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 flipV="1">
            <a:off x="533400" y="3200400"/>
            <a:ext cx="640079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endParaRPr lang="de-DE" sz="1800"/>
          </a:p>
        </p:txBody>
      </p:sp>
      <p:sp>
        <p:nvSpPr>
          <p:cNvPr id="7" name="Rectangle 4"/>
          <p:cNvSpPr txBox="1">
            <a:spLocks noChangeArrowheads="1"/>
          </p:cNvSpPr>
          <p:nvPr/>
        </p:nvSpPr>
        <p:spPr>
          <a:xfrm>
            <a:off x="609600" y="1676400"/>
            <a:ext cx="8153400" cy="1371600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de-DE" sz="1800" b="1" kern="0" dirty="0">
                <a:latin typeface="+mn-lt"/>
              </a:rPr>
              <a:t>Versetzung in die 12. Jahrgangsstufe (= Qualifikationsphase):</a:t>
            </a:r>
            <a:r>
              <a:rPr lang="de-DE" sz="1800" kern="0" dirty="0">
                <a:latin typeface="+mn-lt"/>
              </a:rPr>
              <a:t> </a:t>
            </a:r>
            <a:br>
              <a:rPr lang="de-DE" sz="1800" kern="0" dirty="0">
                <a:latin typeface="+mn-lt"/>
              </a:rPr>
            </a:br>
            <a:r>
              <a:rPr lang="de-DE" sz="1800" kern="0" dirty="0">
                <a:latin typeface="+mn-lt"/>
              </a:rPr>
              <a:t>   			          </a:t>
            </a:r>
            <a:r>
              <a:rPr lang="de-DE" sz="1800" b="1" kern="0" dirty="0">
                <a:latin typeface="+mn-lt"/>
              </a:rPr>
              <a:t>alle</a:t>
            </a:r>
            <a:r>
              <a:rPr lang="de-DE" sz="1800" kern="0" dirty="0">
                <a:latin typeface="+mn-lt"/>
              </a:rPr>
              <a:t> Fächer mindestens </a:t>
            </a:r>
            <a:r>
              <a:rPr lang="de-DE" sz="1800" b="1" kern="0" dirty="0">
                <a:latin typeface="+mn-lt"/>
              </a:rPr>
              <a:t>4</a:t>
            </a:r>
          </a:p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de-DE" sz="1800" kern="0" dirty="0">
                <a:latin typeface="+mn-lt"/>
              </a:rPr>
              <a:t>			                        höchstens </a:t>
            </a:r>
            <a:r>
              <a:rPr lang="de-DE" sz="1800" b="1" kern="0" dirty="0">
                <a:latin typeface="+mn-lt"/>
              </a:rPr>
              <a:t>ein Fach </a:t>
            </a:r>
            <a:r>
              <a:rPr lang="de-DE" sz="1800" kern="0" dirty="0">
                <a:latin typeface="+mn-lt"/>
              </a:rPr>
              <a:t>darf </a:t>
            </a:r>
            <a:r>
              <a:rPr lang="de-DE" sz="1800" b="1" kern="0" dirty="0">
                <a:latin typeface="+mn-lt"/>
              </a:rPr>
              <a:t>5</a:t>
            </a:r>
            <a:r>
              <a:rPr lang="de-DE" sz="1800" kern="0" dirty="0">
                <a:latin typeface="+mn-lt"/>
              </a:rPr>
              <a:t> sein</a:t>
            </a:r>
          </a:p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de-DE" sz="1800" kern="0" dirty="0">
                <a:latin typeface="+mn-lt"/>
              </a:rPr>
              <a:t>			                        </a:t>
            </a:r>
            <a:r>
              <a:rPr lang="de-DE" sz="1800" b="1" kern="0" dirty="0">
                <a:latin typeface="+mn-lt"/>
              </a:rPr>
              <a:t>kein</a:t>
            </a:r>
            <a:r>
              <a:rPr lang="de-DE" sz="1800" kern="0" dirty="0">
                <a:latin typeface="+mn-lt"/>
              </a:rPr>
              <a:t> Fach </a:t>
            </a:r>
            <a:r>
              <a:rPr lang="de-DE" sz="1800" b="1" kern="0" dirty="0" smtClean="0">
                <a:latin typeface="+mn-lt"/>
              </a:rPr>
              <a:t>6 </a:t>
            </a:r>
            <a:endParaRPr lang="de-DE" sz="1800" b="1" kern="0" dirty="0" smtClean="0">
              <a:solidFill>
                <a:srgbClr val="FF0000"/>
              </a:solidFill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defRPr/>
            </a:pPr>
            <a:endParaRPr lang="de-DE" sz="1800" b="1" kern="0" dirty="0" smtClean="0">
              <a:solidFill>
                <a:srgbClr val="FF0000"/>
              </a:solidFill>
              <a:latin typeface="+mn-lt"/>
            </a:endParaRPr>
          </a:p>
          <a:p>
            <a:pPr marL="342900" indent="-342900">
              <a:spcBef>
                <a:spcPct val="20000"/>
              </a:spcBef>
            </a:pPr>
            <a:r>
              <a:rPr lang="de-DE" sz="1800" b="1" dirty="0" smtClean="0"/>
              <a:t>Qualifikationsphase	:	12./13. Jahrgangsstufe</a:t>
            </a:r>
          </a:p>
          <a:p>
            <a:pPr marL="342900" indent="-342900">
              <a:spcBef>
                <a:spcPct val="20000"/>
              </a:spcBef>
            </a:pPr>
            <a:r>
              <a:rPr lang="de-DE" sz="1800" dirty="0" smtClean="0"/>
              <a:t>(Erbrachte Zeugnisleistungen werden ins Abitur eingebracht)</a:t>
            </a:r>
          </a:p>
          <a:p>
            <a:pPr marL="342900" indent="-342900" eaLnBrk="0" hangingPunct="0">
              <a:spcBef>
                <a:spcPct val="20000"/>
              </a:spcBef>
              <a:defRPr/>
            </a:pPr>
            <a:endParaRPr lang="de-DE" sz="1800" b="1" kern="0" dirty="0" smtClean="0">
              <a:solidFill>
                <a:srgbClr val="FF0000"/>
              </a:solidFill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defRPr/>
            </a:pPr>
            <a:endParaRPr lang="de-DE" sz="1800" b="1" kern="0" dirty="0" smtClean="0">
              <a:solidFill>
                <a:srgbClr val="FF0000"/>
              </a:solidFill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defRPr/>
            </a:pPr>
            <a:endParaRPr lang="de-DE" sz="1800" b="1" kern="0" dirty="0" smtClean="0">
              <a:solidFill>
                <a:srgbClr val="FF0000"/>
              </a:solidFill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defRPr/>
            </a:pPr>
            <a:endParaRPr lang="de-DE" sz="1800" b="1" kern="0" dirty="0">
              <a:latin typeface="+mn-lt"/>
            </a:endParaRPr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581025" y="4343400"/>
            <a:ext cx="7648575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e-DE" sz="1800" b="1" dirty="0" smtClean="0"/>
              <a:t>Folgend</a:t>
            </a:r>
            <a:r>
              <a:rPr lang="de-DE" sz="1800" dirty="0"/>
              <a:t>: Leistungen werden regelmäßig dahingehend überprüft, ob eine</a:t>
            </a:r>
            <a:br>
              <a:rPr lang="de-DE" sz="1800" dirty="0"/>
            </a:br>
            <a:r>
              <a:rPr lang="de-DE" sz="1800" dirty="0"/>
              <a:t>                Zulassung zur Abiturprüfung bei gegebenem Leistungsstand</a:t>
            </a:r>
          </a:p>
          <a:p>
            <a:r>
              <a:rPr lang="de-DE" sz="1800" dirty="0"/>
              <a:t>                möglich ist</a:t>
            </a:r>
          </a:p>
        </p:txBody>
      </p:sp>
      <p:sp>
        <p:nvSpPr>
          <p:cNvPr id="9" name="Rectangle 10"/>
          <p:cNvSpPr>
            <a:spLocks noChangeArrowheads="1"/>
          </p:cNvSpPr>
          <p:nvPr/>
        </p:nvSpPr>
        <p:spPr bwMode="auto">
          <a:xfrm>
            <a:off x="584200" y="5257800"/>
            <a:ext cx="47307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e-DE" sz="1800" b="1" dirty="0"/>
              <a:t>Maximale Verweildauer Oberstufe</a:t>
            </a:r>
            <a:r>
              <a:rPr lang="de-DE" sz="1800" dirty="0"/>
              <a:t>: 4 Jahre</a:t>
            </a:r>
          </a:p>
        </p:txBody>
      </p:sp>
      <p:sp>
        <p:nvSpPr>
          <p:cNvPr id="10" name="Rectangle 11"/>
          <p:cNvSpPr>
            <a:spLocks noChangeArrowheads="1"/>
          </p:cNvSpPr>
          <p:nvPr/>
        </p:nvSpPr>
        <p:spPr bwMode="auto">
          <a:xfrm>
            <a:off x="603250" y="5791200"/>
            <a:ext cx="65595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e-DE" sz="1800" b="1" dirty="0"/>
              <a:t>Freiwilliger Rücktritt möglich nach</a:t>
            </a:r>
            <a:r>
              <a:rPr lang="de-DE" sz="1800" dirty="0"/>
              <a:t>: HJ 11.2, 12.1, 12.2, 13.1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allAtOnce"/>
      <p:bldP spid="8" grpId="0"/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sz="4000" smtClean="0"/>
              <a:t>Oberstufe</a:t>
            </a:r>
            <a:r>
              <a:rPr lang="de-DE" altLang="de-DE" sz="2800" smtClean="0"/>
              <a:t/>
            </a:r>
            <a:br>
              <a:rPr lang="de-DE" altLang="de-DE" sz="2800" smtClean="0"/>
            </a:br>
            <a:r>
              <a:rPr lang="de-DE" altLang="de-DE" sz="2400" smtClean="0"/>
              <a:t> Gemeinschaftsschule</a:t>
            </a:r>
          </a:p>
        </p:txBody>
      </p:sp>
      <p:sp>
        <p:nvSpPr>
          <p:cNvPr id="1024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de-DE" altLang="de-DE" sz="2800" b="1" smtClean="0"/>
              <a:t>Abschlüsse:</a:t>
            </a:r>
          </a:p>
          <a:p>
            <a:pPr>
              <a:buFontTx/>
              <a:buNone/>
            </a:pPr>
            <a:r>
              <a:rPr lang="de-DE" altLang="de-DE" sz="2800" smtClean="0"/>
              <a:t/>
            </a:r>
            <a:br>
              <a:rPr lang="de-DE" altLang="de-DE" sz="2800" smtClean="0"/>
            </a:br>
            <a:endParaRPr lang="de-DE" altLang="de-DE" sz="2800" b="1" smtClean="0"/>
          </a:p>
          <a:p>
            <a:pPr>
              <a:buFontTx/>
              <a:buNone/>
            </a:pPr>
            <a:endParaRPr lang="de-DE" altLang="de-DE" sz="2800" b="1" smtClean="0"/>
          </a:p>
          <a:p>
            <a:pPr>
              <a:buFontTx/>
              <a:buNone/>
            </a:pPr>
            <a:endParaRPr lang="de-DE" altLang="de-DE" sz="2800" b="1" smtClean="0"/>
          </a:p>
          <a:p>
            <a:pPr>
              <a:buFont typeface="Wingdings" pitchFamily="2" charset="2"/>
              <a:buChar char="§"/>
            </a:pPr>
            <a:r>
              <a:rPr lang="de-DE" altLang="de-DE" sz="2800" b="1" smtClean="0"/>
              <a:t>Fachhochschulreife </a:t>
            </a:r>
            <a:r>
              <a:rPr lang="de-DE" altLang="de-DE" sz="2800" smtClean="0"/>
              <a:t>- </a:t>
            </a:r>
            <a:r>
              <a:rPr lang="de-DE" altLang="de-DE" sz="2400" smtClean="0"/>
              <a:t>am Ende der Jahrgangsstufe 12 (schulischer Teil)</a:t>
            </a:r>
            <a:endParaRPr lang="de-DE" altLang="de-DE" sz="2400" b="1" smtClean="0"/>
          </a:p>
          <a:p>
            <a:pPr>
              <a:buFontTx/>
              <a:buNone/>
            </a:pPr>
            <a:endParaRPr lang="de-DE" altLang="de-DE" sz="2800" b="1" smtClean="0"/>
          </a:p>
          <a:p>
            <a:pPr>
              <a:buFont typeface="Wingdings" pitchFamily="2" charset="2"/>
              <a:buChar char="§"/>
            </a:pPr>
            <a:r>
              <a:rPr lang="de-DE" altLang="de-DE" sz="2800" b="1" smtClean="0"/>
              <a:t>Abitur – allgemeine Hochschulreife </a:t>
            </a:r>
            <a:r>
              <a:rPr lang="de-DE" altLang="de-DE" sz="2400" smtClean="0"/>
              <a:t>am Ende der Jahrgangsstufe 13</a:t>
            </a:r>
            <a:endParaRPr lang="de-DE" altLang="de-DE" sz="2400" b="1" smtClean="0"/>
          </a:p>
        </p:txBody>
      </p:sp>
      <p:pic>
        <p:nvPicPr>
          <p:cNvPr id="11268" name="Picture 2" descr="C:\Users\Janni\Desktop\temp1\17962158-eine-nette-karikatur-weise-eule-tragt-einen-doktorhut-professor-oder-lehrer-hut-und-brille-und-zeig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0" y="1524000"/>
            <a:ext cx="1851025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2057400"/>
            <a:ext cx="8229600" cy="4114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de-DE" altLang="de-DE" sz="2400" b="1" smtClean="0"/>
              <a:t>     Abiturprüfung</a:t>
            </a:r>
            <a:br>
              <a:rPr lang="de-DE" altLang="de-DE" sz="2400" b="1" smtClean="0"/>
            </a:br>
            <a:r>
              <a:rPr lang="de-DE" altLang="de-DE" sz="1800" b="1" smtClean="0"/>
              <a:t>(4 oder 5 Pflichtprüfungen: alle Aufgabenfelder sind abzudecken)</a:t>
            </a:r>
            <a:endParaRPr lang="de-DE" altLang="de-DE" sz="2400" b="1" smtClean="0"/>
          </a:p>
          <a:p>
            <a:pPr eaLnBrk="1" hangingPunct="1"/>
            <a:r>
              <a:rPr lang="de-DE" altLang="de-DE" sz="1800" b="1" i="1" smtClean="0"/>
              <a:t>Schriftliche Prüfungen in 3 Fächern:</a:t>
            </a:r>
          </a:p>
          <a:p>
            <a:pPr eaLnBrk="1" hangingPunct="1">
              <a:buFontTx/>
              <a:buNone/>
            </a:pPr>
            <a:r>
              <a:rPr lang="de-DE" altLang="de-DE" sz="1800" smtClean="0"/>
              <a:t>     - in 2 der 3 Kernfächer = </a:t>
            </a:r>
            <a:r>
              <a:rPr lang="de-DE" altLang="de-DE" sz="1800" b="1" smtClean="0"/>
              <a:t>P1</a:t>
            </a:r>
            <a:r>
              <a:rPr lang="de-DE" altLang="de-DE" sz="1800" smtClean="0"/>
              <a:t> und </a:t>
            </a:r>
            <a:r>
              <a:rPr lang="de-DE" altLang="de-DE" sz="1800" b="1" smtClean="0"/>
              <a:t>P2</a:t>
            </a:r>
          </a:p>
          <a:p>
            <a:pPr eaLnBrk="1" hangingPunct="1">
              <a:buFontTx/>
              <a:buNone/>
            </a:pPr>
            <a:r>
              <a:rPr lang="de-DE" altLang="de-DE" sz="1800" smtClean="0"/>
              <a:t>     - in dem Profil gebenden Fach = </a:t>
            </a:r>
            <a:r>
              <a:rPr lang="de-DE" altLang="de-DE" sz="1800" b="1" smtClean="0"/>
              <a:t>P3</a:t>
            </a:r>
          </a:p>
          <a:p>
            <a:pPr eaLnBrk="1" hangingPunct="1">
              <a:buFontTx/>
              <a:buNone/>
            </a:pPr>
            <a:endParaRPr lang="de-DE" altLang="de-DE" sz="1800" b="1" smtClean="0"/>
          </a:p>
          <a:p>
            <a:pPr eaLnBrk="1" hangingPunct="1"/>
            <a:r>
              <a:rPr lang="de-DE" altLang="de-DE" sz="1800" b="1" i="1" smtClean="0"/>
              <a:t>Mündliche Prüfung</a:t>
            </a:r>
            <a:r>
              <a:rPr lang="de-DE" altLang="de-DE" sz="1800" b="1" smtClean="0"/>
              <a:t>/</a:t>
            </a:r>
            <a:r>
              <a:rPr lang="de-DE" altLang="de-DE" sz="1800" b="1" i="1" smtClean="0"/>
              <a:t>Präsentationsprüfung </a:t>
            </a:r>
            <a:r>
              <a:rPr lang="de-DE" altLang="de-DE" sz="1800" i="1" smtClean="0"/>
              <a:t>=</a:t>
            </a:r>
            <a:r>
              <a:rPr lang="de-DE" altLang="de-DE" sz="1800" b="1" i="1" smtClean="0"/>
              <a:t> P4</a:t>
            </a:r>
          </a:p>
          <a:p>
            <a:pPr eaLnBrk="1" hangingPunct="1">
              <a:buFontTx/>
              <a:buNone/>
            </a:pPr>
            <a:r>
              <a:rPr lang="de-DE" altLang="de-DE" sz="1600" i="1" smtClean="0"/>
              <a:t>      </a:t>
            </a:r>
          </a:p>
          <a:p>
            <a:pPr eaLnBrk="1" hangingPunct="1">
              <a:buFontTx/>
              <a:buNone/>
            </a:pPr>
            <a:endParaRPr lang="de-DE" altLang="de-DE" sz="1600" i="1" smtClean="0"/>
          </a:p>
          <a:p>
            <a:pPr eaLnBrk="1" hangingPunct="1">
              <a:buFontTx/>
              <a:buNone/>
            </a:pPr>
            <a:endParaRPr lang="de-DE" altLang="de-DE" sz="1600" i="1" smtClean="0"/>
          </a:p>
          <a:p>
            <a:pPr eaLnBrk="1" hangingPunct="1"/>
            <a:r>
              <a:rPr lang="de-DE" altLang="de-DE" sz="1800" i="1" smtClean="0"/>
              <a:t>Wahlweise:</a:t>
            </a:r>
            <a:r>
              <a:rPr lang="de-DE" altLang="de-DE" sz="1800" b="1" i="1" smtClean="0"/>
              <a:t> zusätzliche mündliche Prüfung</a:t>
            </a:r>
            <a:r>
              <a:rPr lang="de-DE" altLang="de-DE" sz="1800" i="1" smtClean="0"/>
              <a:t> in einem weiteren Fach oder ‚</a:t>
            </a:r>
            <a:r>
              <a:rPr lang="de-DE" altLang="de-DE" sz="1800" b="1" i="1" smtClean="0"/>
              <a:t>Besondere Lernleistung</a:t>
            </a:r>
            <a:r>
              <a:rPr lang="de-DE" altLang="de-DE" sz="1800" i="1" smtClean="0"/>
              <a:t>‘ möglich =</a:t>
            </a:r>
            <a:r>
              <a:rPr lang="de-DE" altLang="de-DE" sz="1800" b="1" i="1" smtClean="0"/>
              <a:t> P5</a:t>
            </a:r>
            <a:endParaRPr lang="de-DE" altLang="de-DE" sz="2400" smtClean="0"/>
          </a:p>
        </p:txBody>
      </p:sp>
      <p:sp>
        <p:nvSpPr>
          <p:cNvPr id="12291" name="Rectangle 4"/>
          <p:cNvSpPr>
            <a:spLocks noChangeArrowheads="1"/>
          </p:cNvSpPr>
          <p:nvPr/>
        </p:nvSpPr>
        <p:spPr bwMode="auto">
          <a:xfrm>
            <a:off x="533400" y="2286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de-DE" altLang="de-DE" sz="4400">
                <a:solidFill>
                  <a:schemeClr val="tx2"/>
                </a:solidFill>
              </a:rPr>
              <a:t>Oberstufe</a:t>
            </a:r>
            <a:br>
              <a:rPr lang="de-DE" altLang="de-DE" sz="4400">
                <a:solidFill>
                  <a:schemeClr val="tx2"/>
                </a:solidFill>
              </a:rPr>
            </a:br>
            <a:r>
              <a:rPr lang="de-DE" altLang="de-DE" sz="2800">
                <a:solidFill>
                  <a:schemeClr val="tx2"/>
                </a:solidFill>
              </a:rPr>
              <a:t> Gemeinschaftsschule</a:t>
            </a:r>
          </a:p>
        </p:txBody>
      </p:sp>
      <p:pic>
        <p:nvPicPr>
          <p:cNvPr id="12292" name="Picture 5" descr="17962158-eine-nette-karikatur-weise-eule-tragt-einen-doktorhut-professor-oder-lehrer-hut-und-brille-und-zeig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1800" y="457200"/>
            <a:ext cx="1712913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01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501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501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sz="4000" smtClean="0"/>
              <a:t>Abiturdurchschnittsnote: 2 Blöcke</a:t>
            </a:r>
          </a:p>
        </p:txBody>
      </p:sp>
      <p:sp>
        <p:nvSpPr>
          <p:cNvPr id="12291" name="Inhaltsplatzhalt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de-DE" altLang="de-DE" b="1" smtClean="0"/>
              <a:t>    Block 1 Qualifikationsphase:</a:t>
            </a:r>
          </a:p>
          <a:p>
            <a:r>
              <a:rPr lang="de-DE" altLang="de-DE" sz="2400" smtClean="0"/>
              <a:t>36 Halbjahresergebnisse aus Qualifikationsphase</a:t>
            </a:r>
          </a:p>
          <a:p>
            <a:r>
              <a:rPr lang="de-DE" altLang="de-DE" sz="2400" smtClean="0"/>
              <a:t>600 Punkte erreichbar</a:t>
            </a:r>
          </a:p>
          <a:p>
            <a:r>
              <a:rPr lang="de-DE" altLang="de-DE" sz="2400" smtClean="0"/>
              <a:t>200 Punkte mindestens</a:t>
            </a:r>
          </a:p>
          <a:p>
            <a:r>
              <a:rPr lang="de-DE" altLang="de-DE" sz="2400" smtClean="0">
                <a:solidFill>
                  <a:srgbClr val="00CC00"/>
                </a:solidFill>
              </a:rPr>
              <a:t>7 ‚Fehlkurse‘ möglich =</a:t>
            </a:r>
            <a:br>
              <a:rPr lang="de-DE" altLang="de-DE" sz="2400" smtClean="0">
                <a:solidFill>
                  <a:srgbClr val="00CC00"/>
                </a:solidFill>
              </a:rPr>
            </a:br>
            <a:r>
              <a:rPr lang="de-DE" altLang="de-DE" sz="2400" smtClean="0">
                <a:solidFill>
                  <a:srgbClr val="00CC00"/>
                </a:solidFill>
              </a:rPr>
              <a:t>Kurse unter 5 Punkten</a:t>
            </a:r>
          </a:p>
          <a:p>
            <a:r>
              <a:rPr lang="de-DE" altLang="de-DE" sz="2400" smtClean="0">
                <a:solidFill>
                  <a:srgbClr val="C00000"/>
                </a:solidFill>
              </a:rPr>
              <a:t>Kein Kurs = 0 Punkte</a:t>
            </a:r>
          </a:p>
          <a:p>
            <a:pPr>
              <a:buFontTx/>
              <a:buNone/>
            </a:pPr>
            <a:endParaRPr lang="de-DE" altLang="de-DE" sz="2400" smtClean="0">
              <a:solidFill>
                <a:srgbClr val="FF5050"/>
              </a:solidFill>
            </a:endParaRPr>
          </a:p>
          <a:p>
            <a:endParaRPr lang="de-DE" altLang="de-DE" sz="2400" smtClean="0"/>
          </a:p>
        </p:txBody>
      </p:sp>
      <p:sp>
        <p:nvSpPr>
          <p:cNvPr id="12292" name="Inhaltsplatzhalt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de-DE" altLang="de-DE" b="1" smtClean="0"/>
              <a:t>    Block 2   Abiturprüfung:</a:t>
            </a:r>
          </a:p>
          <a:p>
            <a:r>
              <a:rPr lang="de-DE" altLang="de-DE" sz="2400" smtClean="0"/>
              <a:t>Ergebnisse der 4 oder 5 Prüfungen</a:t>
            </a:r>
          </a:p>
          <a:p>
            <a:r>
              <a:rPr lang="de-DE" altLang="de-DE" sz="2400" smtClean="0"/>
              <a:t>300 Punkte erreichbar</a:t>
            </a:r>
          </a:p>
          <a:p>
            <a:r>
              <a:rPr lang="de-DE" altLang="de-DE" sz="2400" smtClean="0"/>
              <a:t>100 Punkte mindestens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2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22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22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22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build="p"/>
      <p:bldP spid="12292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152400" y="515938"/>
          <a:ext cx="8991600" cy="7789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Dokument" r:id="rId4" imgW="5908736" imgH="5323624" progId="Word.Document.12">
                  <p:embed/>
                </p:oleObj>
              </mc:Choice>
              <mc:Fallback>
                <p:oleObj name="Dokument" r:id="rId4" imgW="5908736" imgH="5323624" progId="Word.Document.1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515938"/>
                        <a:ext cx="8991600" cy="7789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362</Words>
  <Application>Microsoft Office PowerPoint</Application>
  <PresentationFormat>Bildschirmpräsentation (4:3)</PresentationFormat>
  <Paragraphs>107</Paragraphs>
  <Slides>16</Slides>
  <Notes>1</Notes>
  <HiddenSlides>0</HiddenSlides>
  <MMClips>0</MMClips>
  <ScaleCrop>false</ScaleCrop>
  <HeadingPairs>
    <vt:vector size="6" baseType="variant"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16</vt:i4>
      </vt:variant>
    </vt:vector>
  </HeadingPairs>
  <TitlesOfParts>
    <vt:vector size="18" baseType="lpstr">
      <vt:lpstr>Standarddesign</vt:lpstr>
      <vt:lpstr>Dokument</vt:lpstr>
      <vt:lpstr>PowerPoint-Präsentation</vt:lpstr>
      <vt:lpstr>Oberstufe  Gemeinschaftsschule</vt:lpstr>
      <vt:lpstr>PowerPoint-Präsentation</vt:lpstr>
      <vt:lpstr>PowerPoint-Präsentation</vt:lpstr>
      <vt:lpstr>PowerPoint-Präsentation</vt:lpstr>
      <vt:lpstr>Oberstufe  Gemeinschaftsschule</vt:lpstr>
      <vt:lpstr>PowerPoint-Präsentation</vt:lpstr>
      <vt:lpstr>Abiturdurchschnittsnote: 2 Blöcke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Fachhochschulreife(FHR)</vt:lpstr>
      <vt:lpstr>Oberstufe  Gemeinschaftsschule</vt:lpstr>
      <vt:lpstr>Danke für Ihre Aufmerksamkeit!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x</dc:creator>
  <cp:lastModifiedBy>x</cp:lastModifiedBy>
  <cp:revision>132</cp:revision>
  <cp:lastPrinted>1601-01-01T00:00:00Z</cp:lastPrinted>
  <dcterms:created xsi:type="dcterms:W3CDTF">1601-01-01T00:00:00Z</dcterms:created>
  <dcterms:modified xsi:type="dcterms:W3CDTF">2018-09-17T11:36:07Z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